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84" r:id="rId3"/>
    <p:sldId id="270" r:id="rId4"/>
    <p:sldId id="257" r:id="rId5"/>
    <p:sldId id="267" r:id="rId6"/>
    <p:sldId id="268" r:id="rId7"/>
    <p:sldId id="272" r:id="rId8"/>
    <p:sldId id="273" r:id="rId9"/>
    <p:sldId id="269" r:id="rId10"/>
    <p:sldId id="258" r:id="rId11"/>
    <p:sldId id="274" r:id="rId12"/>
    <p:sldId id="275" r:id="rId13"/>
    <p:sldId id="279" r:id="rId14"/>
    <p:sldId id="276" r:id="rId15"/>
    <p:sldId id="282" r:id="rId16"/>
    <p:sldId id="280" r:id="rId17"/>
    <p:sldId id="277" r:id="rId18"/>
    <p:sldId id="262" r:id="rId19"/>
    <p:sldId id="263" r:id="rId20"/>
    <p:sldId id="259" r:id="rId21"/>
    <p:sldId id="261" r:id="rId22"/>
    <p:sldId id="265" r:id="rId23"/>
    <p:sldId id="281" r:id="rId24"/>
    <p:sldId id="266" r:id="rId25"/>
    <p:sldId id="283" r:id="rId26"/>
    <p:sldId id="271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cursor" id="{0DDFBAD7-8B4A-4950-A27C-DE470C7A2CD3}">
          <p14:sldIdLst>
            <p14:sldId id="256"/>
            <p14:sldId id="284"/>
            <p14:sldId id="270"/>
          </p14:sldIdLst>
        </p14:section>
        <p14:section name="Introduction" id="{710777CD-2DBC-42CF-BFB6-E40321DA0B3E}">
          <p14:sldIdLst>
            <p14:sldId id="257"/>
          </p14:sldIdLst>
        </p14:section>
        <p14:section name="Traditional ML" id="{2F197680-8923-4C2C-8DD2-D117251E2CBD}">
          <p14:sldIdLst>
            <p14:sldId id="267"/>
            <p14:sldId id="268"/>
            <p14:sldId id="272"/>
            <p14:sldId id="273"/>
            <p14:sldId id="269"/>
          </p14:sldIdLst>
        </p14:section>
        <p14:section name="Graphs" id="{33FC187D-97C5-4544-BAE3-9D73CA8042BF}">
          <p14:sldIdLst>
            <p14:sldId id="258"/>
            <p14:sldId id="274"/>
            <p14:sldId id="275"/>
          </p14:sldIdLst>
        </p14:section>
        <p14:section name="Graph Neural Networks" id="{E7B81E34-C90F-440D-AF83-820C55997A74}">
          <p14:sldIdLst>
            <p14:sldId id="279"/>
            <p14:sldId id="276"/>
            <p14:sldId id="282"/>
            <p14:sldId id="280"/>
          </p14:sldIdLst>
        </p14:section>
        <p14:section name="Temporal Graph Neural Networks" id="{689DB4A9-F50F-41B7-932B-9DB660B326BD}">
          <p14:sldIdLst>
            <p14:sldId id="277"/>
            <p14:sldId id="262"/>
            <p14:sldId id="263"/>
          </p14:sldIdLst>
        </p14:section>
        <p14:section name="Chicken Pox Case Study" id="{60B4DA9A-66B6-4C43-A112-776F79C52ED5}">
          <p14:sldIdLst>
            <p14:sldId id="259"/>
            <p14:sldId id="261"/>
            <p14:sldId id="265"/>
            <p14:sldId id="281"/>
            <p14:sldId id="266"/>
          </p14:sldIdLst>
        </p14:section>
        <p14:section name="Resources" id="{CA3BE4EF-C1EB-4E87-B183-BD784D4C9C36}">
          <p14:sldIdLst>
            <p14:sldId id="283"/>
            <p14:sldId id="271"/>
          </p14:sldIdLst>
        </p14:section>
        <p14:section name="Supplementary" id="{2FB9F9A3-A964-4887-AF6C-6AF9B66A4E0C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4657" autoAdjust="0"/>
  </p:normalViewPr>
  <p:slideViewPr>
    <p:cSldViewPr snapToGrid="0">
      <p:cViewPr varScale="1">
        <p:scale>
          <a:sx n="158" d="100"/>
          <a:sy n="158" d="100"/>
        </p:scale>
        <p:origin x="284" y="104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</p:sldLst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6" d="100"/>
          <a:sy n="126" d="100"/>
        </p:scale>
        <p:origin x="4912" y="1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13" Type="http://schemas.openxmlformats.org/officeDocument/2006/relationships/slide" Target="slides/slide14.xml"/><Relationship Id="rId18" Type="http://schemas.openxmlformats.org/officeDocument/2006/relationships/slide" Target="slides/slide19.xml"/><Relationship Id="rId26" Type="http://schemas.openxmlformats.org/officeDocument/2006/relationships/slide" Target="slides/slide27.xml"/><Relationship Id="rId3" Type="http://schemas.openxmlformats.org/officeDocument/2006/relationships/slide" Target="slides/slide4.xml"/><Relationship Id="rId21" Type="http://schemas.openxmlformats.org/officeDocument/2006/relationships/slide" Target="slides/slide22.xml"/><Relationship Id="rId7" Type="http://schemas.openxmlformats.org/officeDocument/2006/relationships/slide" Target="slides/slide8.xml"/><Relationship Id="rId12" Type="http://schemas.openxmlformats.org/officeDocument/2006/relationships/slide" Target="slides/slide13.xml"/><Relationship Id="rId17" Type="http://schemas.openxmlformats.org/officeDocument/2006/relationships/slide" Target="slides/slide18.xml"/><Relationship Id="rId25" Type="http://schemas.openxmlformats.org/officeDocument/2006/relationships/slide" Target="slides/slide26.xml"/><Relationship Id="rId2" Type="http://schemas.openxmlformats.org/officeDocument/2006/relationships/slide" Target="slides/slide3.xml"/><Relationship Id="rId16" Type="http://schemas.openxmlformats.org/officeDocument/2006/relationships/slide" Target="slides/slide17.xml"/><Relationship Id="rId20" Type="http://schemas.openxmlformats.org/officeDocument/2006/relationships/slide" Target="slides/slide21.xml"/><Relationship Id="rId1" Type="http://schemas.openxmlformats.org/officeDocument/2006/relationships/slide" Target="slides/slide1.xml"/><Relationship Id="rId6" Type="http://schemas.openxmlformats.org/officeDocument/2006/relationships/slide" Target="slides/slide7.xml"/><Relationship Id="rId11" Type="http://schemas.openxmlformats.org/officeDocument/2006/relationships/slide" Target="slides/slide12.xml"/><Relationship Id="rId24" Type="http://schemas.openxmlformats.org/officeDocument/2006/relationships/slide" Target="slides/slide25.xml"/><Relationship Id="rId5" Type="http://schemas.openxmlformats.org/officeDocument/2006/relationships/slide" Target="slides/slide6.xml"/><Relationship Id="rId15" Type="http://schemas.openxmlformats.org/officeDocument/2006/relationships/slide" Target="slides/slide16.xml"/><Relationship Id="rId23" Type="http://schemas.openxmlformats.org/officeDocument/2006/relationships/slide" Target="slides/slide24.xml"/><Relationship Id="rId10" Type="http://schemas.openxmlformats.org/officeDocument/2006/relationships/slide" Target="slides/slide11.xml"/><Relationship Id="rId19" Type="http://schemas.openxmlformats.org/officeDocument/2006/relationships/slide" Target="slides/slide20.xml"/><Relationship Id="rId4" Type="http://schemas.openxmlformats.org/officeDocument/2006/relationships/slide" Target="slides/slide5.xml"/><Relationship Id="rId9" Type="http://schemas.openxmlformats.org/officeDocument/2006/relationships/slide" Target="slides/slide10.xml"/><Relationship Id="rId14" Type="http://schemas.openxmlformats.org/officeDocument/2006/relationships/slide" Target="slides/slide15.xml"/><Relationship Id="rId22" Type="http://schemas.openxmlformats.org/officeDocument/2006/relationships/slide" Target="slides/slide23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jpe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72635-37BE-C04A-9101-FA09735ECB7E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6785A-15BE-B744-82EB-421311905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MSE and MAE are good for regression tasks, MSE for big errors, MAE for outliers</a:t>
            </a:r>
          </a:p>
          <a:p>
            <a:r>
              <a:rPr lang="en-CA" dirty="0"/>
              <a:t>Binary Cross Entropy (BCE) for Binary Classification</a:t>
            </a:r>
          </a:p>
          <a:p>
            <a:r>
              <a:rPr lang="en-CA" dirty="0"/>
              <a:t>Categorical problems use Categorical Cross-Entropy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6785A-15BE-B744-82EB-42131190554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54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93FC3E-F1C1-D05C-92FD-8D450203FD15}"/>
              </a:ext>
            </a:extLst>
          </p:cNvPr>
          <p:cNvSpPr/>
          <p:nvPr userDrawn="1"/>
        </p:nvSpPr>
        <p:spPr>
          <a:xfrm>
            <a:off x="10331937" y="6176963"/>
            <a:ext cx="1766695" cy="681037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 descr="A black background with white text">
            <a:extLst>
              <a:ext uri="{FF2B5EF4-FFF2-40B4-BE49-F238E27FC236}">
                <a16:creationId xmlns:a16="http://schemas.microsoft.com/office/drawing/2014/main" id="{0596D1D0-6675-8661-09FB-B4AC16AA474C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6261148"/>
            <a:ext cx="2115022" cy="55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fraz496/dsr_gnn_pres/blob/main/tensorflow_setup.md" TargetMode="External"/><Relationship Id="rId2" Type="http://schemas.openxmlformats.org/officeDocument/2006/relationships/hyperlink" Target="https://github.com/Afraz496/dsr_gnn_pre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5.xml"/><Relationship Id="rId7" Type="http://schemas.openxmlformats.org/officeDocument/2006/relationships/slide" Target="slide2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5" Type="http://schemas.openxmlformats.org/officeDocument/2006/relationships/slide" Target="slide15.xml"/><Relationship Id="rId10" Type="http://schemas.openxmlformats.org/officeDocument/2006/relationships/slide" Target="slide26.xml"/><Relationship Id="rId4" Type="http://schemas.openxmlformats.org/officeDocument/2006/relationships/slide" Target="slide10.xml"/><Relationship Id="rId9" Type="http://schemas.openxmlformats.org/officeDocument/2006/relationships/slide" Target="slide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kaggle.com/datasets/amrmaree/student-performance-prediction?resource=downloa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kaggle.com/datasets/amrmaree/student-performance-prediction?resource=downloa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Temporal Graph Neural Networks for forecasting Diseases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Afraz Arif Khan [PHSA]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5DEE1-DB88-56E8-8331-FDB981466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Graphs?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DB5161-6A25-001B-148B-960BFF0C6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462" y="1740694"/>
            <a:ext cx="3842513" cy="25616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F90B11-B48B-583D-6B8D-196CD0186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053" y="1539631"/>
            <a:ext cx="4097216" cy="27314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B358BA-F187-36AC-825E-DBC8DF3C2774}"/>
              </a:ext>
            </a:extLst>
          </p:cNvPr>
          <p:cNvSpPr txBox="1"/>
          <p:nvPr/>
        </p:nvSpPr>
        <p:spPr>
          <a:xfrm>
            <a:off x="2598616" y="4640384"/>
            <a:ext cx="264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Directed Graphs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04B9A9-8BF3-0F1E-1942-67098ED94046}"/>
              </a:ext>
            </a:extLst>
          </p:cNvPr>
          <p:cNvSpPr txBox="1"/>
          <p:nvPr/>
        </p:nvSpPr>
        <p:spPr>
          <a:xfrm>
            <a:off x="8272584" y="4640384"/>
            <a:ext cx="264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Undirected Graphs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F41E826-3F6C-43CB-24F9-36A7CF90D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Image generated in Python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CF0266-8CF9-41BC-80FF-F84105B492C4}"/>
              </a:ext>
            </a:extLst>
          </p:cNvPr>
          <p:cNvSpPr txBox="1"/>
          <p:nvPr/>
        </p:nvSpPr>
        <p:spPr>
          <a:xfrm>
            <a:off x="1894584" y="5427194"/>
            <a:ext cx="7453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Simple graph on 4 nodes. We will only work with undirected graphs</a:t>
            </a:r>
          </a:p>
        </p:txBody>
      </p:sp>
    </p:spTree>
    <p:extLst>
      <p:ext uri="{BB962C8B-B14F-4D97-AF65-F5344CB8AC3E}">
        <p14:creationId xmlns:p14="http://schemas.microsoft.com/office/powerpoint/2010/main" val="1974432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9018-ADD7-766A-07AE-873E3E96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are Graphs?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476980-6FBA-2C8D-5F0D-B38749D66D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buNone/>
                </a:pPr>
                <a:r>
                  <a:rPr lang="en-US" b="1" dirty="0"/>
                  <a:t>1. What is a Graph?</a:t>
                </a:r>
                <a:endParaRPr lang="en-US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A </a:t>
                </a:r>
                <a:r>
                  <a:rPr lang="en-US" b="1" dirty="0"/>
                  <a:t>graph</a:t>
                </a:r>
                <a:r>
                  <a:rPr lang="en-US" dirty="0"/>
                  <a:t> G = (V, E) consists of: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 set of </a:t>
                </a:r>
                <a:r>
                  <a:rPr lang="en-US" b="1" dirty="0"/>
                  <a:t>nodes</a:t>
                </a:r>
                <a:r>
                  <a:rPr lang="en-US" dirty="0"/>
                  <a:t> (or vertices) V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 set of </a:t>
                </a:r>
                <a:r>
                  <a:rPr lang="en-US" b="1" dirty="0"/>
                  <a:t>edges</a:t>
                </a:r>
                <a:r>
                  <a:rPr lang="en-US" dirty="0"/>
                  <a:t> E ⊆ V × V connecting pairs of nodes</a:t>
                </a:r>
              </a:p>
              <a:p>
                <a:pPr>
                  <a:buNone/>
                </a:pPr>
                <a:r>
                  <a:rPr lang="en-US" b="1" dirty="0"/>
                  <a:t>2. Example Graph</a:t>
                </a:r>
                <a:endParaRPr lang="en-US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Nodes: V = {A, B, C, D}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Edges: E = {(A, B), (A, C), (B, D), (C, D)}</a:t>
                </a:r>
              </a:p>
              <a:p>
                <a:pPr>
                  <a:buNone/>
                </a:pPr>
                <a:r>
                  <a:rPr lang="en-US" b="1" dirty="0"/>
                  <a:t>3. Adjacency Matrix</a:t>
                </a:r>
              </a:p>
              <a:p>
                <a:pPr>
                  <a:buNone/>
                </a:pPr>
                <a:endParaRPr lang="en-US" b="1" dirty="0"/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1" i="1" smtClean="0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CA" b="1" i="1" smtClean="0">
                          <a:latin typeface="Cambria Math" panose="02040503050406030204" pitchFamily="18" charset="0"/>
                        </a:rPr>
                        <m:t>=        </m:t>
                      </m:r>
                      <m:d>
                        <m:dPr>
                          <m:begChr m:val="["/>
                          <m:endChr m:val="]"/>
                          <m:ctrlPr>
                            <a:rPr lang="en-CA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b="1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  <m:e>
                                <m:r>
                                  <a:rPr lang="en-CA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b="1" dirty="0"/>
              </a:p>
              <a:p>
                <a:pPr>
                  <a:buNone/>
                </a:pPr>
                <a:endParaRPr lang="en-CA" b="1" dirty="0"/>
              </a:p>
              <a:p>
                <a:pPr>
                  <a:buNone/>
                </a:pPr>
                <a:endParaRPr lang="en-CA" b="1" dirty="0"/>
              </a:p>
              <a:p>
                <a:pPr>
                  <a:buNone/>
                </a:pPr>
                <a:endParaRPr lang="en-US" b="1" dirty="0"/>
              </a:p>
              <a:p>
                <a:pPr>
                  <a:buNone/>
                </a:pPr>
                <a:endParaRPr lang="en-US" baseline="-25000" dirty="0"/>
              </a:p>
              <a:p>
                <a:pPr marL="0" indent="0">
                  <a:buNone/>
                </a:pPr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476980-6FBA-2C8D-5F0D-B38749D66D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66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77708411-6217-8936-4B5E-3FE4741DA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735" y="823628"/>
            <a:ext cx="4341196" cy="28941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CE2D46-DADD-70FF-5AF8-5C3B26661652}"/>
              </a:ext>
            </a:extLst>
          </p:cNvPr>
          <p:cNvSpPr txBox="1"/>
          <p:nvPr/>
        </p:nvSpPr>
        <p:spPr>
          <a:xfrm>
            <a:off x="5702468" y="4379494"/>
            <a:ext cx="180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      B      C       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B6DAEE-AE5D-152A-608B-11D611BF01EC}"/>
              </a:ext>
            </a:extLst>
          </p:cNvPr>
          <p:cNvSpPr txBox="1"/>
          <p:nvPr/>
        </p:nvSpPr>
        <p:spPr>
          <a:xfrm>
            <a:off x="5265319" y="4748826"/>
            <a:ext cx="364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       B     C      D</a:t>
            </a:r>
          </a:p>
        </p:txBody>
      </p:sp>
    </p:spTree>
    <p:extLst>
      <p:ext uri="{BB962C8B-B14F-4D97-AF65-F5344CB8AC3E}">
        <p14:creationId xmlns:p14="http://schemas.microsoft.com/office/powerpoint/2010/main" val="677069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DB49A-61C2-0300-66FC-53FFBDEFD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Popular examples of Graph Networks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8D7AA2-6845-B528-FCFC-E4960DD9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1" y="1956550"/>
            <a:ext cx="4299284" cy="32244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751AA0-2433-E99E-6F22-6604A9FC621C}"/>
              </a:ext>
            </a:extLst>
          </p:cNvPr>
          <p:cNvSpPr txBox="1"/>
          <p:nvPr/>
        </p:nvSpPr>
        <p:spPr>
          <a:xfrm>
            <a:off x="2126689" y="5390147"/>
            <a:ext cx="3368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Social Network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6C0A68-1B1D-378D-54DA-E3E66AFA9F07}"/>
              </a:ext>
            </a:extLst>
          </p:cNvPr>
          <p:cNvSpPr txBox="1"/>
          <p:nvPr/>
        </p:nvSpPr>
        <p:spPr>
          <a:xfrm>
            <a:off x="7461586" y="5390147"/>
            <a:ext cx="138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Geography</a:t>
            </a:r>
          </a:p>
        </p:txBody>
      </p:sp>
      <p:pic>
        <p:nvPicPr>
          <p:cNvPr id="10" name="Content Placeholder 4" descr="A diagram of people connected to each other">
            <a:extLst>
              <a:ext uri="{FF2B5EF4-FFF2-40B4-BE49-F238E27FC236}">
                <a16:creationId xmlns:a16="http://schemas.microsoft.com/office/drawing/2014/main" id="{32C68E79-9359-B9D9-8C4A-B1D3C8B51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41" y="2244931"/>
            <a:ext cx="4115571" cy="2647699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8CF42F8D-0FF9-4B06-38C1-CDB6CC86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https://www.mdpi.com/2073-8994/14/12/2531 &amp; Python</a:t>
            </a:r>
          </a:p>
        </p:txBody>
      </p:sp>
    </p:spTree>
    <p:extLst>
      <p:ext uri="{BB962C8B-B14F-4D97-AF65-F5344CB8AC3E}">
        <p14:creationId xmlns:p14="http://schemas.microsoft.com/office/powerpoint/2010/main" val="254140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402F7-250D-C575-B201-3DA9D37CA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Quick Recap on Neural Networks</a:t>
            </a:r>
          </a:p>
        </p:txBody>
      </p:sp>
      <p:pic>
        <p:nvPicPr>
          <p:cNvPr id="5" name="Content Placeholder 4" descr="A diagram of a network&#10;&#10;AI-generated content may be incorrect.">
            <a:extLst>
              <a:ext uri="{FF2B5EF4-FFF2-40B4-BE49-F238E27FC236}">
                <a16:creationId xmlns:a16="http://schemas.microsoft.com/office/drawing/2014/main" id="{7C63CCDA-FFCF-B6F2-6171-8EC78A88C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801784" cy="4351338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F5864-2373-2A88-C0DC-121B38A11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https://ucsb-cs24.github.io/w24/lab/lab07-EXTRA/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F12F9-CCAC-B80C-C94D-0A0512D85000}"/>
              </a:ext>
            </a:extLst>
          </p:cNvPr>
          <p:cNvSpPr txBox="1"/>
          <p:nvPr/>
        </p:nvSpPr>
        <p:spPr>
          <a:xfrm>
            <a:off x="7249416" y="1927476"/>
            <a:ext cx="411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Basic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2 hidden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Backpropagates the loss to optimise weights </a:t>
            </a:r>
          </a:p>
        </p:txBody>
      </p:sp>
    </p:spTree>
    <p:extLst>
      <p:ext uri="{BB962C8B-B14F-4D97-AF65-F5344CB8AC3E}">
        <p14:creationId xmlns:p14="http://schemas.microsoft.com/office/powerpoint/2010/main" val="3482808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40C-351F-3446-5791-630DDB86A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 Neural Networks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6DDA6-BA59-5EC7-4C4C-8562937EB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https://www.geeksforgeeks.org/what-are-graph-neural-networks/</a:t>
            </a:r>
          </a:p>
        </p:txBody>
      </p:sp>
      <p:pic>
        <p:nvPicPr>
          <p:cNvPr id="10" name="Content Placeholder 9" descr="A diagram of a complex layer">
            <a:extLst>
              <a:ext uri="{FF2B5EF4-FFF2-40B4-BE49-F238E27FC236}">
                <a16:creationId xmlns:a16="http://schemas.microsoft.com/office/drawing/2014/main" id="{ED643CD9-45A6-9BF5-F40D-93A5FDC96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56" y="1719796"/>
            <a:ext cx="7664590" cy="341840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D28CBC-B269-0E04-D7C2-4D3A116551F6}"/>
              </a:ext>
            </a:extLst>
          </p:cNvPr>
          <p:cNvSpPr txBox="1"/>
          <p:nvPr/>
        </p:nvSpPr>
        <p:spPr>
          <a:xfrm>
            <a:off x="8309481" y="1508369"/>
            <a:ext cx="36341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input layer has </a:t>
            </a:r>
            <a:r>
              <a:rPr lang="en-CA" i="1" dirty="0"/>
              <a:t>X </a:t>
            </a:r>
            <a:r>
              <a:rPr lang="en-CA" dirty="0"/>
              <a:t>features per node, </a:t>
            </a:r>
            <a:r>
              <a:rPr lang="en-CA" i="1" dirty="0"/>
              <a:t>N </a:t>
            </a:r>
            <a:r>
              <a:rPr lang="en-CA" dirty="0"/>
              <a:t>nodes and </a:t>
            </a:r>
            <a:r>
              <a:rPr lang="en-CA" i="1" dirty="0"/>
              <a:t>E </a:t>
            </a:r>
            <a:r>
              <a:rPr lang="en-CA" dirty="0"/>
              <a:t>edges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Each dimension of the hidden layer is itself the graph and corresponding nodes pass messages and update each other in a convolved fashion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output is sent through a non-linear activation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Then the prediction </a:t>
            </a:r>
            <a:r>
              <a:rPr lang="en-CA" i="1" dirty="0"/>
              <a:t>y </a:t>
            </a:r>
            <a:r>
              <a:rPr lang="en-CA" dirty="0"/>
              <a:t>is across </a:t>
            </a:r>
            <a:r>
              <a:rPr lang="en-CA" i="1" dirty="0"/>
              <a:t>N </a:t>
            </a:r>
            <a:r>
              <a:rPr lang="en-CA" dirty="0"/>
              <a:t>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8A2BF9-B840-1D34-394E-4E9ED905F522}"/>
              </a:ext>
            </a:extLst>
          </p:cNvPr>
          <p:cNvSpPr txBox="1"/>
          <p:nvPr/>
        </p:nvSpPr>
        <p:spPr>
          <a:xfrm>
            <a:off x="941754" y="4169508"/>
            <a:ext cx="1324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knows about itself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7A2910-7982-9795-C5D3-416359478416}"/>
              </a:ext>
            </a:extLst>
          </p:cNvPr>
          <p:cNvSpPr txBox="1"/>
          <p:nvPr/>
        </p:nvSpPr>
        <p:spPr>
          <a:xfrm>
            <a:off x="4600051" y="5167311"/>
            <a:ext cx="1324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Looks at neighbor of neighbors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8705C0-B789-1AE2-BB86-3AD382EACD09}"/>
              </a:ext>
            </a:extLst>
          </p:cNvPr>
          <p:cNvSpPr txBox="1"/>
          <p:nvPr/>
        </p:nvSpPr>
        <p:spPr>
          <a:xfrm>
            <a:off x="2715847" y="5253345"/>
            <a:ext cx="1324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Looks at immediate neighbors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F97CC8-FB1C-ADED-B30C-A3BB71C61759}"/>
              </a:ext>
            </a:extLst>
          </p:cNvPr>
          <p:cNvSpPr txBox="1"/>
          <p:nvPr/>
        </p:nvSpPr>
        <p:spPr>
          <a:xfrm>
            <a:off x="6984773" y="4226278"/>
            <a:ext cx="1324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Graph has predictions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92800E-AD24-E1D4-2C3F-C2E460890E3B}"/>
              </a:ext>
            </a:extLst>
          </p:cNvPr>
          <p:cNvSpPr txBox="1"/>
          <p:nvPr/>
        </p:nvSpPr>
        <p:spPr>
          <a:xfrm>
            <a:off x="3940743" y="2604641"/>
            <a:ext cx="597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" dirty="0"/>
              <a:t>Network focuses on important patterns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F2D33E-DD51-32D0-AA92-3A9E7588B858}"/>
              </a:ext>
            </a:extLst>
          </p:cNvPr>
          <p:cNvSpPr txBox="1"/>
          <p:nvPr/>
        </p:nvSpPr>
        <p:spPr>
          <a:xfrm>
            <a:off x="5863327" y="2604641"/>
            <a:ext cx="597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" dirty="0"/>
              <a:t>Network focuses on important patterns</a:t>
            </a:r>
          </a:p>
        </p:txBody>
      </p:sp>
    </p:spTree>
    <p:extLst>
      <p:ext uri="{BB962C8B-B14F-4D97-AF65-F5344CB8AC3E}">
        <p14:creationId xmlns:p14="http://schemas.microsoft.com/office/powerpoint/2010/main" val="112536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0B635-DBA2-E1F1-5535-5616C27E2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 Neural Networks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23D0A4-947A-0356-6E38-BED5DF1BCAE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Suppose you have an input feature matrix: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and you can think of each row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as a feature for Node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 where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 is the number of features, you have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CA" b="0" dirty="0">
                    <a:ea typeface="Cambria Math" panose="02040503050406030204" pitchFamily="18" charset="0"/>
                  </a:rPr>
                  <a:t> predictions (assuming you are predicting 1 thing)</a:t>
                </a:r>
              </a:p>
              <a:p>
                <a:endParaRPr lang="en-CA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23D0A4-947A-0356-6E38-BED5DF1BCA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8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B89A3DBA-2ACB-81A6-65DB-DC4EB37C78AE}"/>
              </a:ext>
            </a:extLst>
          </p:cNvPr>
          <p:cNvSpPr/>
          <p:nvPr/>
        </p:nvSpPr>
        <p:spPr>
          <a:xfrm>
            <a:off x="1668585" y="4259385"/>
            <a:ext cx="2301630" cy="9261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Input Layer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BBAA7C-E1D6-9587-E7B0-59C13D5A646D}"/>
              </a:ext>
            </a:extLst>
          </p:cNvPr>
          <p:cNvSpPr/>
          <p:nvPr/>
        </p:nvSpPr>
        <p:spPr>
          <a:xfrm>
            <a:off x="4349262" y="4259385"/>
            <a:ext cx="2301630" cy="9261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Hidden Layer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C411AB-567D-146F-89E0-BDE8B462C85C}"/>
              </a:ext>
            </a:extLst>
          </p:cNvPr>
          <p:cNvSpPr/>
          <p:nvPr/>
        </p:nvSpPr>
        <p:spPr>
          <a:xfrm>
            <a:off x="7029939" y="4259385"/>
            <a:ext cx="2301630" cy="9261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Output Layer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D32C29-B72C-38A4-F674-D8174B532723}"/>
              </a:ext>
            </a:extLst>
          </p:cNvPr>
          <p:cNvCxnSpPr>
            <a:endCxn id="5" idx="1"/>
          </p:cNvCxnSpPr>
          <p:nvPr/>
        </p:nvCxnSpPr>
        <p:spPr>
          <a:xfrm>
            <a:off x="3970215" y="4722446"/>
            <a:ext cx="37904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250608-F412-AE54-EA61-25816188795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6650892" y="4722447"/>
            <a:ext cx="3790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83C23C-735C-9375-F777-117322111517}"/>
              </a:ext>
            </a:extLst>
          </p:cNvPr>
          <p:cNvSpPr txBox="1"/>
          <p:nvPr/>
        </p:nvSpPr>
        <p:spPr>
          <a:xfrm>
            <a:off x="1766277" y="5361354"/>
            <a:ext cx="210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Only knows about itself, has features and edges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1999A-A1BE-03BB-D4A4-1E241876EFE4}"/>
              </a:ext>
            </a:extLst>
          </p:cNvPr>
          <p:cNvSpPr txBox="1"/>
          <p:nvPr/>
        </p:nvSpPr>
        <p:spPr>
          <a:xfrm>
            <a:off x="4446954" y="5361354"/>
            <a:ext cx="21062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Looks at immediate neighbors in first hidden layer, then neighbor of neighbors in second hidden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829E80-7E26-BBD3-8A9B-5AC6F286E897}"/>
              </a:ext>
            </a:extLst>
          </p:cNvPr>
          <p:cNvSpPr txBox="1"/>
          <p:nvPr/>
        </p:nvSpPr>
        <p:spPr>
          <a:xfrm>
            <a:off x="7065108" y="5361354"/>
            <a:ext cx="210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Each node has an output prediction (like number of hospital visits)</a:t>
            </a:r>
          </a:p>
        </p:txBody>
      </p:sp>
    </p:spTree>
    <p:extLst>
      <p:ext uri="{BB962C8B-B14F-4D97-AF65-F5344CB8AC3E}">
        <p14:creationId xmlns:p14="http://schemas.microsoft.com/office/powerpoint/2010/main" val="1670551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1C605-782D-4C8E-3F7B-5BD2554F6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 Neural Networks in Action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56877-CE3F-1456-F122-F0A4A4D1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https://developer.nvidia.com/blog/introduction-to-graph-neural-networks-with-nvidia-cugraph-dgl/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CA035-BFEB-117E-09E9-2DA75E691AC4}"/>
              </a:ext>
            </a:extLst>
          </p:cNvPr>
          <p:cNvSpPr txBox="1"/>
          <p:nvPr/>
        </p:nvSpPr>
        <p:spPr>
          <a:xfrm>
            <a:off x="8615675" y="1823346"/>
            <a:ext cx="30917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Looking at the output of Node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Each node is influenced by its own features and the features of its immediate neighbors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is only an animation with </a:t>
            </a:r>
            <a:r>
              <a:rPr lang="en-CA" b="1" dirty="0"/>
              <a:t>2 hidden layers showing the output of Node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then backpropagates, optimises over MSE (for example) </a:t>
            </a:r>
          </a:p>
        </p:txBody>
      </p:sp>
      <p:pic>
        <p:nvPicPr>
          <p:cNvPr id="9" name="Picture 8" descr="A white background with dots and lines">
            <a:extLst>
              <a:ext uri="{FF2B5EF4-FFF2-40B4-BE49-F238E27FC236}">
                <a16:creationId xmlns:a16="http://schemas.microsoft.com/office/drawing/2014/main" id="{051E57AC-9447-D56F-F4D7-195ABA865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69" y="1758461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1993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D1987-31AE-FCB2-00F3-B05AE603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Temporal Graph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0300-B756-5ED3-BF09-2916F9B50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5093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C907-9644-ABC1-D39D-6496653D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libraries to install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91DEC-8233-54CE-9ABA-F4222CE05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PyTorch</a:t>
            </a:r>
            <a:endParaRPr lang="en-US" dirty="0"/>
          </a:p>
          <a:p>
            <a:r>
              <a:rPr lang="en-US" dirty="0"/>
              <a:t>GDL</a:t>
            </a:r>
          </a:p>
        </p:txBody>
      </p:sp>
    </p:spTree>
    <p:extLst>
      <p:ext uri="{BB962C8B-B14F-4D97-AF65-F5344CB8AC3E}">
        <p14:creationId xmlns:p14="http://schemas.microsoft.com/office/powerpoint/2010/main" val="1722440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6941E-2F2F-784D-5ABC-3104E99D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woes</a:t>
            </a:r>
          </a:p>
        </p:txBody>
      </p:sp>
      <p:pic>
        <p:nvPicPr>
          <p:cNvPr id="4" name="Content Placeholder 3" descr="diagram">
            <a:extLst>
              <a:ext uri="{FF2B5EF4-FFF2-40B4-BE49-F238E27FC236}">
                <a16:creationId xmlns:a16="http://schemas.microsoft.com/office/drawing/2014/main" id="{7B6D09DA-1F33-DC8E-CD6F-F459322DA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040" y="1614378"/>
            <a:ext cx="358873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8028AE-D301-014C-94FF-7D0F70FB7D6E}"/>
              </a:ext>
            </a:extLst>
          </p:cNvPr>
          <p:cNvSpPr txBox="1"/>
          <p:nvPr/>
        </p:nvSpPr>
        <p:spPr>
          <a:xfrm>
            <a:off x="5604387" y="1946787"/>
            <a:ext cx="57494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Installation is far from perfect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a lot of library conflicts, NVIDIA driver issues and above all some compiler code warnings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comprehensive README guide available at the end of this presentation for those interested in reproducing this work</a:t>
            </a:r>
          </a:p>
        </p:txBody>
      </p:sp>
    </p:spTree>
    <p:extLst>
      <p:ext uri="{BB962C8B-B14F-4D97-AF65-F5344CB8AC3E}">
        <p14:creationId xmlns:p14="http://schemas.microsoft.com/office/powerpoint/2010/main" val="2251205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FCFF5-DC14-C6F9-A41B-32FE11A3E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Land Acknowledgment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E6617-EB07-7C8A-D06C-0102F6A97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1" dirty="0">
                <a:solidFill>
                  <a:srgbClr val="3C3C3C"/>
                </a:solidFill>
                <a:effectLst/>
                <a:latin typeface="Segoe UI Web (West European)"/>
              </a:rPr>
              <a:t>I respectfully acknowledge that I live and work on the traditional, unceded homelands of the </a:t>
            </a:r>
            <a:r>
              <a:rPr lang="en-US" b="0" i="1" dirty="0" err="1">
                <a:solidFill>
                  <a:srgbClr val="3C3C3C"/>
                </a:solidFill>
                <a:effectLst/>
                <a:latin typeface="Segoe UI Web (West European)"/>
              </a:rPr>
              <a:t>xʷməθkʷəy̓əm</a:t>
            </a:r>
            <a:r>
              <a:rPr lang="en-US" b="0" i="1" dirty="0">
                <a:solidFill>
                  <a:srgbClr val="3C3C3C"/>
                </a:solidFill>
                <a:effectLst/>
                <a:latin typeface="Segoe UI Web (West European)"/>
              </a:rPr>
              <a:t> (Musqueam), Sḵwx̱wú7mesh (Squamish), and </a:t>
            </a:r>
            <a:r>
              <a:rPr lang="en-US" b="0" i="1" dirty="0" err="1">
                <a:solidFill>
                  <a:srgbClr val="3C3C3C"/>
                </a:solidFill>
                <a:effectLst/>
                <a:latin typeface="Segoe UI Web (West European)"/>
              </a:rPr>
              <a:t>Səl̓ílwətaʔ</a:t>
            </a:r>
            <a:r>
              <a:rPr lang="en-US" b="0" i="1" dirty="0">
                <a:solidFill>
                  <a:srgbClr val="3C3C3C"/>
                </a:solidFill>
                <a:effectLst/>
                <a:latin typeface="Segoe UI Web (West European)"/>
              </a:rPr>
              <a:t>/</a:t>
            </a:r>
            <a:r>
              <a:rPr lang="en-US" b="0" i="1" dirty="0" err="1">
                <a:solidFill>
                  <a:srgbClr val="3C3C3C"/>
                </a:solidFill>
                <a:effectLst/>
                <a:latin typeface="Segoe UI Web (West European)"/>
              </a:rPr>
              <a:t>Selilwitulh</a:t>
            </a:r>
            <a:r>
              <a:rPr lang="en-US" b="0" i="1" dirty="0">
                <a:solidFill>
                  <a:srgbClr val="3C3C3C"/>
                </a:solidFill>
                <a:effectLst/>
                <a:latin typeface="Segoe UI Web (West European)"/>
              </a:rPr>
              <a:t> (Tsleil-Waututh) Nations, as well as the </a:t>
            </a:r>
            <a:r>
              <a:rPr lang="en-US" b="0" i="1" dirty="0" err="1">
                <a:solidFill>
                  <a:srgbClr val="3C3C3C"/>
                </a:solidFill>
                <a:effectLst/>
                <a:latin typeface="Segoe UI Web (West European)"/>
              </a:rPr>
              <a:t>hən̓q̓əmin̓əm</a:t>
            </a:r>
            <a:r>
              <a:rPr lang="en-US" b="0" i="1" dirty="0">
                <a:solidFill>
                  <a:srgbClr val="3C3C3C"/>
                </a:solidFill>
                <a:effectLst/>
                <a:latin typeface="Segoe UI Web (West European)"/>
              </a:rPr>
              <a:t>̓-speaking peoples. I commit to meaningful reconciliation and to supporting Indigenous sovereignty, culture, and resilience in all that I do.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05259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68D35-152C-551D-C184-66264A72F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Chicken Pox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46B40-C7DC-F0A3-0881-C70B4D45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853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37A17-37D2-9197-7F68-092FD58A5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demo on Chicken Pox in Hungary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D304E-4693-C9E7-EC19-8D1C9755A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266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9D66-9CFE-FC42-9333-9A82B5E1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applications of GNNs in disease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86B90-56AD-C33C-FE58-9D60328FC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using Static Graphs you can use dynamic graphs</a:t>
            </a:r>
          </a:p>
          <a:p>
            <a:r>
              <a:rPr lang="en-US" dirty="0"/>
              <a:t>Each person represents a node and they can represent Infected persons entering the network</a:t>
            </a:r>
          </a:p>
          <a:p>
            <a:r>
              <a:rPr lang="en-US" dirty="0"/>
              <a:t>This builds new edges and new connections (exposes) and over time these nodes may leave (recover)</a:t>
            </a:r>
          </a:p>
        </p:txBody>
      </p:sp>
    </p:spTree>
    <p:extLst>
      <p:ext uri="{BB962C8B-B14F-4D97-AF65-F5344CB8AC3E}">
        <p14:creationId xmlns:p14="http://schemas.microsoft.com/office/powerpoint/2010/main" val="2770399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CCEFB-41F2-F6AA-90CA-F0FEC394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Dynamic </a:t>
            </a:r>
            <a:r>
              <a:rPr lang="en-CA" dirty="0" err="1"/>
              <a:t>tGNNs</a:t>
            </a:r>
            <a:r>
              <a:rPr lang="en-CA" dirty="0"/>
              <a:t>: Pandemics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3B6F9-A8EB-BF15-B666-0E2ABB23B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37834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36BD-A4BF-BBBD-5739-BD806A44E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1DF62-65B6-752B-631C-214A3FC9C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39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64418-1C87-C3B9-4C20-56CAE5FD1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0C5C-6756-86AA-2C71-1F079E17F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Full repo: </a:t>
            </a:r>
            <a:r>
              <a:rPr lang="en-CA" dirty="0">
                <a:hlinkClick r:id="rId2"/>
              </a:rPr>
              <a:t>https://github.com/Afraz496/dsr_gnn_pres</a:t>
            </a:r>
            <a:endParaRPr lang="en-CA" dirty="0"/>
          </a:p>
          <a:p>
            <a:r>
              <a:rPr lang="en-CA" dirty="0"/>
              <a:t>Setup guide for Torch + GNN: </a:t>
            </a:r>
            <a:r>
              <a:rPr lang="en-CA" dirty="0">
                <a:hlinkClick r:id="rId3"/>
              </a:rPr>
              <a:t>https://github.com/Afraz496/dsr_gnn_pres/blob/main/tensorflow_setup.md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8038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88EC-8FF9-0A33-167A-DCFA24FF3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29A20-FDA0-FF95-7AEE-04C1E2613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[1] </a:t>
            </a:r>
            <a:r>
              <a:rPr lang="en-US" dirty="0" err="1"/>
              <a:t>Spatio</a:t>
            </a:r>
            <a:r>
              <a:rPr lang="en-US" dirty="0"/>
              <a:t>-temporal Graph Neural Networks are extensions of Graph Neural Networks that take the time factor into account</a:t>
            </a:r>
          </a:p>
          <a:p>
            <a:r>
              <a:rPr lang="en-US" dirty="0"/>
              <a:t>[2] Graph Neural Networks (GNNs) have become the leading paradigm for learning on (static) graph-structured data. However, many real-world systems are dynamic in nature, since the graph and node/edge attributes change over time</a:t>
            </a:r>
          </a:p>
          <a:p>
            <a:r>
              <a:rPr lang="en-US" dirty="0"/>
              <a:t>[3] GNNs are designed to process graph data, making them a powerful tool for tasks where relationships between data points matter.</a:t>
            </a:r>
          </a:p>
          <a:p>
            <a:r>
              <a:rPr lang="en-US" dirty="0"/>
              <a:t>[4] Graph Neural Networks (GNNs) are a type of deep learning model that can be used to learn from graph data. GNNs use a message-passing mechanism...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4263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E06B4-FD0F-5B09-DE6C-55E612FA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Convolutional Neural Networks</a:t>
            </a:r>
          </a:p>
        </p:txBody>
      </p:sp>
      <p:pic>
        <p:nvPicPr>
          <p:cNvPr id="5" name="Content Placeholder 4" descr="A diagram of a layer of data">
            <a:extLst>
              <a:ext uri="{FF2B5EF4-FFF2-40B4-BE49-F238E27FC236}">
                <a16:creationId xmlns:a16="http://schemas.microsoft.com/office/drawing/2014/main" id="{C618CA7D-F1FE-BAE0-27AD-6E9424B5A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1059"/>
            <a:ext cx="5715000" cy="3219450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DC53C7-BB19-063A-0F23-F4184CC7E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https://www.louisbouchard.ai/densenet-explained/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404DE-60CB-D36C-6FC8-C87500DC924D}"/>
              </a:ext>
            </a:extLst>
          </p:cNvPr>
          <p:cNvSpPr txBox="1"/>
          <p:nvPr/>
        </p:nvSpPr>
        <p:spPr>
          <a:xfrm>
            <a:off x="7413876" y="2414279"/>
            <a:ext cx="4114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Same as previous slide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CNNs differ from regular NNs by applying a filtering  window which help selects subsections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05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DA5F0-5A76-1D40-6433-C14946E21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E32D-2854-26BB-BA83-E4FD1B91D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 action="ppaction://hlinksldjump"/>
              </a:rPr>
              <a:t>Introduction</a:t>
            </a:r>
            <a:endParaRPr lang="en-US" dirty="0"/>
          </a:p>
          <a:p>
            <a:r>
              <a:rPr lang="en-US" dirty="0">
                <a:hlinkClick r:id="rId3" action="ppaction://hlinksldjump"/>
              </a:rPr>
              <a:t>‘Traditional’ Machine Learning</a:t>
            </a:r>
            <a:endParaRPr lang="en-CA" dirty="0"/>
          </a:p>
          <a:p>
            <a:r>
              <a:rPr lang="en-US" dirty="0">
                <a:hlinkClick r:id="rId4" action="ppaction://hlinksldjump"/>
              </a:rPr>
              <a:t>Graphs</a:t>
            </a:r>
            <a:endParaRPr lang="en-US" dirty="0"/>
          </a:p>
          <a:p>
            <a:r>
              <a:rPr lang="en-CA" dirty="0">
                <a:hlinkClick r:id="rId5" action="ppaction://hlinksldjump"/>
              </a:rPr>
              <a:t>Graph Neural Networks</a:t>
            </a:r>
            <a:endParaRPr lang="en-CA" dirty="0"/>
          </a:p>
          <a:p>
            <a:r>
              <a:rPr lang="en-CA" dirty="0">
                <a:hlinkClick r:id="rId6" action="ppaction://hlinksldjump"/>
              </a:rPr>
              <a:t>Temporal Graph Neural Networks</a:t>
            </a:r>
            <a:endParaRPr lang="en-CA" dirty="0"/>
          </a:p>
          <a:p>
            <a:r>
              <a:rPr lang="en-US" dirty="0">
                <a:hlinkClick r:id="rId7" action="ppaction://hlinksldjump"/>
              </a:rPr>
              <a:t>Chicken Pox: A temporal GNN case study</a:t>
            </a:r>
            <a:endParaRPr lang="en-US" dirty="0"/>
          </a:p>
          <a:p>
            <a:r>
              <a:rPr lang="en-US" dirty="0">
                <a:hlinkClick r:id="rId8" action="ppaction://hlinksldjump"/>
              </a:rPr>
              <a:t>Conclusion</a:t>
            </a:r>
            <a:endParaRPr lang="en-US" dirty="0"/>
          </a:p>
          <a:p>
            <a:r>
              <a:rPr lang="en-CA" dirty="0">
                <a:hlinkClick r:id="rId9" action="ppaction://hlinksldjump"/>
              </a:rPr>
              <a:t>Resources</a:t>
            </a:r>
            <a:endParaRPr lang="en-CA" dirty="0"/>
          </a:p>
          <a:p>
            <a:r>
              <a:rPr lang="en-CA" dirty="0">
                <a:hlinkClick r:id="rId10" action="ppaction://hlinksldjump"/>
              </a:rPr>
              <a:t>References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099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8F0E-FED6-2821-C1DF-E2877FDA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F59F-C63A-4196-7D4E-F330F49A5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Today’s DSR presentation will focus on a subset of Graph Neural Networks (GNNs), namely Temporal GNNs due to their widespread utility in disease forecasting</a:t>
            </a:r>
          </a:p>
          <a:p>
            <a:r>
              <a:rPr lang="en-US" dirty="0"/>
              <a:t>We will cover:</a:t>
            </a:r>
          </a:p>
          <a:p>
            <a:pPr lvl="1"/>
            <a:r>
              <a:rPr lang="en-US" dirty="0"/>
              <a:t>The need for GNNs over classic ML design</a:t>
            </a:r>
          </a:p>
          <a:p>
            <a:pPr lvl="1"/>
            <a:r>
              <a:rPr lang="en-US" dirty="0"/>
              <a:t>Intro to graphs and Temporal GNNs</a:t>
            </a:r>
          </a:p>
          <a:p>
            <a:pPr lvl="1"/>
            <a:r>
              <a:rPr lang="en-US" dirty="0"/>
              <a:t>Hungary Chicken Pox data: A live </a:t>
            </a:r>
            <a:r>
              <a:rPr lang="en-US" dirty="0" err="1"/>
              <a:t>tGNN</a:t>
            </a:r>
            <a:r>
              <a:rPr lang="en-US" dirty="0"/>
              <a:t> case study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859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018C-B055-7F35-F848-3EE0A7E6A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‘Traditional’ Machine Learning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3C9A8-8D00-D2DA-7006-F55F1693F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Usually you have a tabular dataset. </a:t>
            </a:r>
            <a:r>
              <a:rPr lang="en-CA" dirty="0">
                <a:hlinkClick r:id="rId2"/>
              </a:rPr>
              <a:t>Predict students who pass/fail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BB26E-B94A-BB46-2D6F-6279A5D2C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347" y="2334316"/>
            <a:ext cx="5860845" cy="384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74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8BA48-BE51-AEEF-92AD-CC772C891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DFD20-F8A8-069A-E8E4-27AB46A3D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‘Traditional’ Machine Learning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63095-D61E-3334-CDB2-D5877A479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Usually you have a tabular dataset. </a:t>
            </a:r>
            <a:r>
              <a:rPr lang="en-CA" dirty="0">
                <a:hlinkClick r:id="rId2"/>
              </a:rPr>
              <a:t>Predict students who pass/fail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E6DF70-5D62-B298-F377-9EF4A5DE1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347" y="2334316"/>
            <a:ext cx="5860845" cy="38426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AB66C2A-2749-DE72-482F-68246BDBC499}"/>
              </a:ext>
            </a:extLst>
          </p:cNvPr>
          <p:cNvSpPr/>
          <p:nvPr/>
        </p:nvSpPr>
        <p:spPr>
          <a:xfrm>
            <a:off x="1582310" y="2536466"/>
            <a:ext cx="5104737" cy="36404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CF9D5F-78F3-63A4-0CD0-D3E9F7B76BA4}"/>
              </a:ext>
            </a:extLst>
          </p:cNvPr>
          <p:cNvSpPr txBox="1"/>
          <p:nvPr/>
        </p:nvSpPr>
        <p:spPr>
          <a:xfrm>
            <a:off x="1653871" y="6176963"/>
            <a:ext cx="503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My features: </a:t>
            </a:r>
            <a:r>
              <a:rPr lang="en-US" i="1" dirty="0"/>
              <a:t>X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0A3DF6-24CA-30A7-EE54-BE079AABF457}"/>
              </a:ext>
            </a:extLst>
          </p:cNvPr>
          <p:cNvSpPr/>
          <p:nvPr/>
        </p:nvSpPr>
        <p:spPr>
          <a:xfrm>
            <a:off x="6687047" y="2536466"/>
            <a:ext cx="566145" cy="364049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095AAF-EA4D-625C-2E8A-959C6E9F4A17}"/>
              </a:ext>
            </a:extLst>
          </p:cNvPr>
          <p:cNvSpPr txBox="1"/>
          <p:nvPr/>
        </p:nvSpPr>
        <p:spPr>
          <a:xfrm>
            <a:off x="6687047" y="6176963"/>
            <a:ext cx="3029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prediction: </a:t>
            </a:r>
            <a:r>
              <a:rPr lang="en-US" i="1" dirty="0"/>
              <a:t>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E789503-EB1F-CC2E-2B82-EB13BA36A8E1}"/>
                  </a:ext>
                </a:extLst>
              </p:cNvPr>
              <p:cNvSpPr txBox="1"/>
              <p:nvPr/>
            </p:nvSpPr>
            <p:spPr>
              <a:xfrm>
                <a:off x="8269357" y="2894275"/>
                <a:ext cx="3084443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All supervised ML problems with tabular input fall into the: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Learn some function </a:t>
                </a:r>
                <a:r>
                  <a:rPr lang="en-US" i="1" dirty="0"/>
                  <a:t>f </a:t>
                </a:r>
                <a:r>
                  <a:rPr lang="en-US" dirty="0"/>
                  <a:t>on features </a:t>
                </a:r>
                <a:r>
                  <a:rPr lang="en-US" i="1" dirty="0"/>
                  <a:t>X</a:t>
                </a:r>
                <a:r>
                  <a:rPr lang="en-US" dirty="0"/>
                  <a:t> to predict </a:t>
                </a:r>
                <a:r>
                  <a:rPr lang="en-US" i="1" dirty="0"/>
                  <a:t>y</a:t>
                </a:r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E789503-EB1F-CC2E-2B82-EB13BA36A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9357" y="2894275"/>
                <a:ext cx="3084443" cy="2308324"/>
              </a:xfrm>
              <a:prstGeom prst="rect">
                <a:avLst/>
              </a:prstGeom>
              <a:blipFill>
                <a:blip r:embed="rId4"/>
                <a:stretch>
                  <a:fillRect l="-1639" t="-1648" b="-3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8785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02B62-A13B-AC53-7D91-5B63ABB2D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 ML pipeline workflow</a:t>
            </a:r>
          </a:p>
        </p:txBody>
      </p:sp>
      <p:pic>
        <p:nvPicPr>
          <p:cNvPr id="5" name="Content Placeholder 4" descr="A diagram of a model training">
            <a:extLst>
              <a:ext uri="{FF2B5EF4-FFF2-40B4-BE49-F238E27FC236}">
                <a16:creationId xmlns:a16="http://schemas.microsoft.com/office/drawing/2014/main" id="{10C23274-7575-DC12-D3D3-BEE772F37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3154"/>
            <a:ext cx="10515600" cy="3836280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E701B-054F-7E88-AE65-08A5BBEF2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https://www.iguazio.com/blog/ml-workflows-what-can-you-automate/</a:t>
            </a:r>
          </a:p>
        </p:txBody>
      </p:sp>
    </p:spTree>
    <p:extLst>
      <p:ext uri="{BB962C8B-B14F-4D97-AF65-F5344CB8AC3E}">
        <p14:creationId xmlns:p14="http://schemas.microsoft.com/office/powerpoint/2010/main" val="78800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7DA2-9D83-4FE7-AD32-E0B7E67C3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 ML Pipeline Workflow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75571684-562F-3511-E61B-748E1783D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625342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EEB32B-DF1B-794A-4E3A-6170C967E026}"/>
              </a:ext>
            </a:extLst>
          </p:cNvPr>
          <p:cNvSpPr txBox="1"/>
          <p:nvPr/>
        </p:nvSpPr>
        <p:spPr>
          <a:xfrm>
            <a:off x="7900679" y="1993260"/>
            <a:ext cx="36181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Perform ETL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Decide features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Deploy a battery of models for good spread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Evaluate and train your models repetitively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Show time-series value, make sure predictions fall in a good range and are better than baseline approaches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B73CD6-F507-CB79-7D4C-87C8102E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Image generated in Figma and Python</a:t>
            </a:r>
          </a:p>
        </p:txBody>
      </p:sp>
    </p:spTree>
    <p:extLst>
      <p:ext uri="{BB962C8B-B14F-4D97-AF65-F5344CB8AC3E}">
        <p14:creationId xmlns:p14="http://schemas.microsoft.com/office/powerpoint/2010/main" val="1116296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E84C1-DBFA-DD7C-C2B7-0D08EF54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 of the traditional approach?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B7FD9-590A-02FB-BD22-CB3E4D9B1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TGNNs can model spatial and temporal dependencies inherently, this effect needs to be feature engineered for the traditional approach</a:t>
            </a:r>
          </a:p>
          <a:p>
            <a:r>
              <a:rPr lang="en-US" dirty="0"/>
              <a:t>TGNNs can use </a:t>
            </a:r>
            <a:r>
              <a:rPr lang="en-US" b="1" dirty="0"/>
              <a:t>dynamic</a:t>
            </a:r>
            <a:r>
              <a:rPr lang="en-US" dirty="0"/>
              <a:t> graphs, traditional models struggle to capture changing network dynamics</a:t>
            </a:r>
          </a:p>
          <a:p>
            <a:r>
              <a:rPr lang="en-US" dirty="0"/>
              <a:t>TGNNs excel at capturing non-linear relationships, traditional models struggle (w.r.t TGNNs) if there is a complex dataset with many interdependent variables </a:t>
            </a:r>
          </a:p>
        </p:txBody>
      </p:sp>
    </p:spTree>
    <p:extLst>
      <p:ext uri="{BB962C8B-B14F-4D97-AF65-F5344CB8AC3E}">
        <p14:creationId xmlns:p14="http://schemas.microsoft.com/office/powerpoint/2010/main" val="4148886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10850</TotalTime>
  <Words>1162</Words>
  <Application>Microsoft Office PowerPoint</Application>
  <PresentationFormat>Widescreen</PresentationFormat>
  <Paragraphs>132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Aptos</vt:lpstr>
      <vt:lpstr>Aptos Display</vt:lpstr>
      <vt:lpstr>Arial</vt:lpstr>
      <vt:lpstr>Cambria Math</vt:lpstr>
      <vt:lpstr>Segoe UI Web (West European)</vt:lpstr>
      <vt:lpstr>office theme</vt:lpstr>
      <vt:lpstr>Temporal Graph Neural Networks for forecasting Diseases</vt:lpstr>
      <vt:lpstr>Land Acknowledgment</vt:lpstr>
      <vt:lpstr>Table of contents</vt:lpstr>
      <vt:lpstr>Introduction</vt:lpstr>
      <vt:lpstr>‘Traditional’ Machine Learning</vt:lpstr>
      <vt:lpstr>‘Traditional’ Machine Learning</vt:lpstr>
      <vt:lpstr>General ML pipeline workflow</vt:lpstr>
      <vt:lpstr>General ML Pipeline Workflow</vt:lpstr>
      <vt:lpstr>Caveats of the traditional approach?</vt:lpstr>
      <vt:lpstr>What are Graphs?</vt:lpstr>
      <vt:lpstr>What are Graphs?</vt:lpstr>
      <vt:lpstr>Popular examples of Graph Networks</vt:lpstr>
      <vt:lpstr>Quick Recap on Neural Networks</vt:lpstr>
      <vt:lpstr>Graph Neural Networks</vt:lpstr>
      <vt:lpstr>Graph Neural Networks</vt:lpstr>
      <vt:lpstr>Graph Neural Networks in Action</vt:lpstr>
      <vt:lpstr>Temporal Graph Neural Networks</vt:lpstr>
      <vt:lpstr>Popular libraries to install GNN</vt:lpstr>
      <vt:lpstr>Installation woes</vt:lpstr>
      <vt:lpstr>Using Chicken Pox</vt:lpstr>
      <vt:lpstr>A quick demo on Chicken Pox in Hungary</vt:lpstr>
      <vt:lpstr>Popular applications of GNNs in disease forecasting</vt:lpstr>
      <vt:lpstr>Dynamic tGNNs: Pandemics</vt:lpstr>
      <vt:lpstr>Conclusion</vt:lpstr>
      <vt:lpstr>Resources</vt:lpstr>
      <vt:lpstr>References</vt:lpstr>
      <vt:lpstr>Convolutional Neural 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Afraz Khan</dc:creator>
  <cp:lastModifiedBy>Afraz Khan</cp:lastModifiedBy>
  <cp:revision>52</cp:revision>
  <dcterms:created xsi:type="dcterms:W3CDTF">2025-02-05T21:13:37Z</dcterms:created>
  <dcterms:modified xsi:type="dcterms:W3CDTF">2025-03-13T03:15:47Z</dcterms:modified>
</cp:coreProperties>
</file>

<file path=docProps/thumbnail.jpeg>
</file>